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52" r:id="rId4"/>
  </p:sldMasterIdLst>
  <p:notesMasterIdLst>
    <p:notesMasterId r:id="rId36"/>
  </p:notesMasterIdLst>
  <p:sldIdLst>
    <p:sldId id="257" r:id="rId5"/>
    <p:sldId id="288" r:id="rId6"/>
    <p:sldId id="290" r:id="rId7"/>
    <p:sldId id="291" r:id="rId8"/>
    <p:sldId id="293" r:id="rId9"/>
    <p:sldId id="294" r:id="rId10"/>
    <p:sldId id="295" r:id="rId11"/>
    <p:sldId id="296" r:id="rId12"/>
    <p:sldId id="297" r:id="rId13"/>
    <p:sldId id="298" r:id="rId14"/>
    <p:sldId id="300" r:id="rId15"/>
    <p:sldId id="301" r:id="rId16"/>
    <p:sldId id="299" r:id="rId17"/>
    <p:sldId id="287" r:id="rId18"/>
    <p:sldId id="270" r:id="rId19"/>
    <p:sldId id="281" r:id="rId20"/>
    <p:sldId id="272" r:id="rId21"/>
    <p:sldId id="282" r:id="rId22"/>
    <p:sldId id="283" r:id="rId23"/>
    <p:sldId id="285" r:id="rId24"/>
    <p:sldId id="264" r:id="rId25"/>
    <p:sldId id="273" r:id="rId26"/>
    <p:sldId id="269" r:id="rId27"/>
    <p:sldId id="271" r:id="rId28"/>
    <p:sldId id="268" r:id="rId29"/>
    <p:sldId id="279" r:id="rId30"/>
    <p:sldId id="274" r:id="rId31"/>
    <p:sldId id="280" r:id="rId32"/>
    <p:sldId id="278" r:id="rId33"/>
    <p:sldId id="286" r:id="rId34"/>
    <p:sldId id="277"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91"/>
            <p14:sldId id="293"/>
            <p14:sldId id="294"/>
            <p14:sldId id="295"/>
            <p14:sldId id="296"/>
            <p14:sldId id="297"/>
            <p14:sldId id="298"/>
            <p14:sldId id="300"/>
            <p14:sldId id="301"/>
            <p14:sldId id="299"/>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ED8"/>
    <a:srgbClr val="D87ACA"/>
    <a:srgbClr val="FBEFFB"/>
    <a:srgbClr val="FFFF99"/>
    <a:srgbClr val="009900"/>
    <a:srgbClr val="0DFF7A"/>
    <a:srgbClr val="4DC100"/>
    <a:srgbClr val="FF6600"/>
    <a:srgbClr val="FFFF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2389" autoAdjust="0"/>
  </p:normalViewPr>
  <p:slideViewPr>
    <p:cSldViewPr>
      <p:cViewPr varScale="1">
        <p:scale>
          <a:sx n="72" d="100"/>
          <a:sy n="72" d="100"/>
        </p:scale>
        <p:origin x="1718" y="58"/>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3/11/2019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4</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3/11/2019 9:57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48A87A34-81AB-432B-8DAE-1953F412C126}" type="datetimeFigureOut">
              <a:rPr lang="en-US" smtClean="0"/>
              <a:t>3/11/2019</a:t>
            </a:fld>
            <a:endParaRPr lang="en-US" dirty="0"/>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8564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373403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48A87A34-81AB-432B-8DAE-1953F412C126}" type="datetimeFigureOut">
              <a:rPr lang="en-US" smtClean="0"/>
              <a:pPr/>
              <a:t>3/11/2019</a:t>
            </a:fld>
            <a:endParaRPr lang="en-US" dirty="0"/>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5211060"/>
            <a:ext cx="1584198"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5573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14964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93172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085866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67472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82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3/11/2019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360647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69313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5038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8686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5114829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2658511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89D66BB5-FA43-4133-A57F-33DEFA0D4249}" type="datetimeFigureOut">
              <a:rPr lang="en-US" dirty="0"/>
              <a:t>3/11/2019</a:t>
            </a:fld>
            <a:endParaRPr lang="en-US" dirty="0"/>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157709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kumimoji="1"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kumimoji="1"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lnSpcReduction="10000"/>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142000" y="1509000"/>
            <a:ext cx="48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601288" cy="2872937"/>
          </a:xfrm>
          <a:prstGeom prst="rect">
            <a:avLst/>
          </a:prstGeom>
        </p:spPr>
      </p:pic>
      <p:pic>
        <p:nvPicPr>
          <p:cNvPr id="4" name="図 3"/>
          <p:cNvPicPr>
            <a:picLocks noChangeAspect="1"/>
          </p:cNvPicPr>
          <p:nvPr/>
        </p:nvPicPr>
        <p:blipFill>
          <a:blip r:embed="rId3"/>
          <a:stretch>
            <a:fillRect/>
          </a:stretch>
        </p:blipFill>
        <p:spPr>
          <a:xfrm>
            <a:off x="572967" y="3782399"/>
            <a:ext cx="3585605" cy="2878827"/>
          </a:xfrm>
          <a:prstGeom prst="rect">
            <a:avLst/>
          </a:prstGeom>
        </p:spPr>
      </p:pic>
    </p:spTree>
    <p:extLst>
      <p:ext uri="{BB962C8B-B14F-4D97-AF65-F5344CB8AC3E}">
        <p14:creationId xmlns:p14="http://schemas.microsoft.com/office/powerpoint/2010/main" val="1162245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4571380" y="1149000"/>
            <a:ext cx="0" cy="6074397"/>
          </a:xfrm>
          <a:prstGeom prst="line">
            <a:avLst/>
          </a:prstGeom>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4902369" y="771725"/>
            <a:ext cx="3900549" cy="2432775"/>
          </a:xfrm>
          <a:prstGeom prst="rect">
            <a:avLst/>
          </a:prstGeom>
        </p:spPr>
      </p:pic>
      <p:pic>
        <p:nvPicPr>
          <p:cNvPr id="5" name="図 4"/>
          <p:cNvPicPr>
            <a:picLocks noChangeAspect="1"/>
          </p:cNvPicPr>
          <p:nvPr/>
        </p:nvPicPr>
        <p:blipFill>
          <a:blip r:embed="rId3"/>
          <a:stretch>
            <a:fillRect/>
          </a:stretch>
        </p:blipFill>
        <p:spPr>
          <a:xfrm>
            <a:off x="395201" y="4065310"/>
            <a:ext cx="3915144" cy="2297275"/>
          </a:xfrm>
          <a:prstGeom prst="rect">
            <a:avLst/>
          </a:prstGeom>
        </p:spPr>
      </p:pic>
    </p:spTree>
    <p:extLst>
      <p:ext uri="{BB962C8B-B14F-4D97-AF65-F5344CB8AC3E}">
        <p14:creationId xmlns:p14="http://schemas.microsoft.com/office/powerpoint/2010/main" val="3141249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27126" y="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820638" y="426535"/>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2"/>
          <a:stretch>
            <a:fillRect/>
          </a:stretch>
        </p:blipFill>
        <p:spPr>
          <a:xfrm>
            <a:off x="762245" y="519748"/>
            <a:ext cx="3074631" cy="2453571"/>
          </a:xfrm>
          <a:prstGeom prst="rect">
            <a:avLst/>
          </a:prstGeom>
        </p:spPr>
      </p:pic>
      <p:sp>
        <p:nvSpPr>
          <p:cNvPr id="14" name="正方形/長方形 13"/>
          <p:cNvSpPr/>
          <p:nvPr/>
        </p:nvSpPr>
        <p:spPr>
          <a:xfrm>
            <a:off x="327125"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3"/>
          <a:stretch>
            <a:fillRect/>
          </a:stretch>
        </p:blipFill>
        <p:spPr>
          <a:xfrm>
            <a:off x="762245" y="3524919"/>
            <a:ext cx="3067849" cy="2448159"/>
          </a:xfrm>
          <a:prstGeom prst="rect">
            <a:avLst/>
          </a:prstGeom>
        </p:spPr>
      </p:pic>
      <p:pic>
        <p:nvPicPr>
          <p:cNvPr id="16" name="図 15"/>
          <p:cNvPicPr>
            <a:picLocks noChangeAspect="1"/>
          </p:cNvPicPr>
          <p:nvPr/>
        </p:nvPicPr>
        <p:blipFill>
          <a:blip r:embed="rId4"/>
          <a:stretch>
            <a:fillRect/>
          </a:stretch>
        </p:blipFill>
        <p:spPr>
          <a:xfrm>
            <a:off x="5255958" y="519748"/>
            <a:ext cx="3074232" cy="2453252"/>
          </a:xfrm>
          <a:prstGeom prst="rect">
            <a:avLst/>
          </a:prstGeom>
        </p:spPr>
      </p:pic>
      <p:sp>
        <p:nvSpPr>
          <p:cNvPr id="17" name="正方形/長方形 16"/>
          <p:cNvSpPr/>
          <p:nvPr/>
        </p:nvSpPr>
        <p:spPr>
          <a:xfrm>
            <a:off x="4820638"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5"/>
          <a:stretch>
            <a:fillRect/>
          </a:stretch>
        </p:blipFill>
        <p:spPr>
          <a:xfrm>
            <a:off x="5255958" y="3519826"/>
            <a:ext cx="3074232" cy="2453252"/>
          </a:xfrm>
          <a:prstGeom prst="rect">
            <a:avLst/>
          </a:prstGeom>
        </p:spPr>
      </p:pic>
      <p:sp>
        <p:nvSpPr>
          <p:cNvPr id="19" name="角丸四角形 18"/>
          <p:cNvSpPr/>
          <p:nvPr/>
        </p:nvSpPr>
        <p:spPr>
          <a:xfrm>
            <a:off x="327125" y="6189000"/>
            <a:ext cx="8438386" cy="6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396863" y="6304334"/>
            <a:ext cx="7718190" cy="369332"/>
          </a:xfrm>
          <a:prstGeom prst="rect">
            <a:avLst/>
          </a:prstGeom>
          <a:noFill/>
        </p:spPr>
        <p:txBody>
          <a:bodyPr wrap="square" rtlCol="0">
            <a:spAutoFit/>
          </a:bodyPr>
          <a:lstStyle/>
          <a:p>
            <a:r>
              <a:rPr kumimoji="1" lang="ja-JP" altLang="en-US" dirty="0" smtClean="0"/>
              <a:t>制作時期・</a:t>
            </a:r>
            <a:r>
              <a:rPr kumimoji="1" lang="en-US" altLang="ja-JP" dirty="0" smtClean="0"/>
              <a:t>2</a:t>
            </a:r>
            <a:r>
              <a:rPr kumimoji="1" lang="ja-JP" altLang="en-US" dirty="0" smtClean="0"/>
              <a:t>年前期　開発言語・</a:t>
            </a:r>
            <a:r>
              <a:rPr kumimoji="1" lang="en-US" altLang="ja-JP" dirty="0" smtClean="0"/>
              <a:t>C++</a:t>
            </a:r>
            <a:r>
              <a:rPr kumimoji="1" lang="ja-JP" altLang="en-US" dirty="0" smtClean="0"/>
              <a:t>　使用ライブラリ・</a:t>
            </a:r>
            <a:r>
              <a:rPr kumimoji="1" lang="en-US" altLang="ja-JP" dirty="0" err="1" smtClean="0"/>
              <a:t>Dxlib</a:t>
            </a:r>
            <a:endParaRPr kumimoji="1" lang="ja-JP" altLang="en-US" dirty="0"/>
          </a:p>
        </p:txBody>
      </p:sp>
      <p:sp>
        <p:nvSpPr>
          <p:cNvPr id="21" name="テキスト ボックス 20"/>
          <p:cNvSpPr txBox="1"/>
          <p:nvPr/>
        </p:nvSpPr>
        <p:spPr>
          <a:xfrm>
            <a:off x="1568225" y="90416"/>
            <a:ext cx="1443775" cy="369332"/>
          </a:xfrm>
          <a:prstGeom prst="rect">
            <a:avLst/>
          </a:prstGeom>
          <a:noFill/>
        </p:spPr>
        <p:txBody>
          <a:bodyPr wrap="square" rtlCol="0">
            <a:spAutoFit/>
          </a:bodyPr>
          <a:lstStyle/>
          <a:p>
            <a:r>
              <a:rPr kumimoji="1" lang="ja-JP" altLang="en-US" b="1" dirty="0">
                <a:ea typeface="JKゴシックL" panose="02000600000000000000"/>
              </a:rPr>
              <a:t>ビリヤード</a:t>
            </a:r>
          </a:p>
        </p:txBody>
      </p:sp>
      <p:sp>
        <p:nvSpPr>
          <p:cNvPr id="22" name="テキスト ボックス 21"/>
          <p:cNvSpPr txBox="1"/>
          <p:nvPr/>
        </p:nvSpPr>
        <p:spPr>
          <a:xfrm>
            <a:off x="6458755" y="85139"/>
            <a:ext cx="668637" cy="369332"/>
          </a:xfrm>
          <a:prstGeom prst="rect">
            <a:avLst/>
          </a:prstGeom>
          <a:noFill/>
        </p:spPr>
        <p:txBody>
          <a:bodyPr wrap="square" rtlCol="0">
            <a:spAutoFit/>
          </a:bodyPr>
          <a:lstStyle/>
          <a:p>
            <a:r>
              <a:rPr kumimoji="1" lang="ja-JP" altLang="en-US" b="1" dirty="0" smtClean="0">
                <a:ea typeface="JKゴシックL" panose="02000600000000000000"/>
              </a:rPr>
              <a:t>斜面</a:t>
            </a:r>
            <a:endParaRPr kumimoji="1" lang="ja-JP" altLang="en-US" b="1" dirty="0">
              <a:ea typeface="JKゴシックL" panose="02000600000000000000"/>
            </a:endParaRPr>
          </a:p>
        </p:txBody>
      </p:sp>
      <p:sp>
        <p:nvSpPr>
          <p:cNvPr id="23" name="テキスト ボックス 22"/>
          <p:cNvSpPr txBox="1"/>
          <p:nvPr/>
        </p:nvSpPr>
        <p:spPr>
          <a:xfrm>
            <a:off x="1033353" y="3059665"/>
            <a:ext cx="2532413" cy="369332"/>
          </a:xfrm>
          <a:prstGeom prst="rect">
            <a:avLst/>
          </a:prstGeom>
          <a:noFill/>
        </p:spPr>
        <p:txBody>
          <a:bodyPr wrap="square" rtlCol="0">
            <a:spAutoFit/>
          </a:bodyPr>
          <a:lstStyle/>
          <a:p>
            <a:r>
              <a:rPr kumimoji="1" lang="ja-JP" altLang="en-US" b="1" dirty="0" smtClean="0">
                <a:ea typeface="JKゴシックL" panose="02000600000000000000"/>
              </a:rPr>
              <a:t>モンキーハンティング</a:t>
            </a:r>
            <a:endParaRPr kumimoji="1" lang="ja-JP" altLang="en-US" b="1" dirty="0">
              <a:ea typeface="JKゴシックL" panose="02000600000000000000"/>
            </a:endParaRPr>
          </a:p>
        </p:txBody>
      </p:sp>
      <p:sp>
        <p:nvSpPr>
          <p:cNvPr id="24" name="テキスト ボックス 23"/>
          <p:cNvSpPr txBox="1"/>
          <p:nvPr/>
        </p:nvSpPr>
        <p:spPr>
          <a:xfrm>
            <a:off x="6372000" y="3074543"/>
            <a:ext cx="3591362" cy="369332"/>
          </a:xfrm>
          <a:prstGeom prst="rect">
            <a:avLst/>
          </a:prstGeom>
          <a:noFill/>
        </p:spPr>
        <p:txBody>
          <a:bodyPr wrap="square" rtlCol="0">
            <a:spAutoFit/>
          </a:bodyPr>
          <a:lstStyle/>
          <a:p>
            <a:r>
              <a:rPr kumimoji="1" lang="ja-JP" altLang="en-US" b="1" dirty="0" smtClean="0">
                <a:ea typeface="JKゴシックL" panose="02000600000000000000"/>
              </a:rPr>
              <a:t>振り子</a:t>
            </a:r>
            <a:endParaRPr kumimoji="1" lang="ja-JP" altLang="en-US" b="1" dirty="0">
              <a:ea typeface="JKゴシックL" panose="02000600000000000000"/>
            </a:endParaRPr>
          </a:p>
        </p:txBody>
      </p:sp>
    </p:spTree>
    <p:extLst>
      <p:ext uri="{BB962C8B-B14F-4D97-AF65-F5344CB8AC3E}">
        <p14:creationId xmlns:p14="http://schemas.microsoft.com/office/powerpoint/2010/main" val="2328753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2000" y="309000"/>
            <a:ext cx="4360875" cy="3480000"/>
          </a:xfrm>
          <a:prstGeom prst="rect">
            <a:avLst/>
          </a:prstGeom>
        </p:spPr>
      </p:pic>
      <p:sp>
        <p:nvSpPr>
          <p:cNvPr id="7" name="角丸四角形 6"/>
          <p:cNvSpPr/>
          <p:nvPr/>
        </p:nvSpPr>
        <p:spPr>
          <a:xfrm>
            <a:off x="5412000" y="1089000"/>
            <a:ext cx="3120000" cy="19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32000" y="13103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p:txBody>
      </p:sp>
      <p:sp>
        <p:nvSpPr>
          <p:cNvPr id="9" name="角丸四角形 8"/>
          <p:cNvSpPr/>
          <p:nvPr/>
        </p:nvSpPr>
        <p:spPr>
          <a:xfrm>
            <a:off x="475312" y="4389000"/>
            <a:ext cx="8160000" cy="21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26178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52000" y="-5428"/>
            <a:ext cx="3000000" cy="1077218"/>
          </a:xfrm>
          <a:prstGeom prst="rect">
            <a:avLst/>
          </a:prstGeom>
          <a:noFill/>
        </p:spPr>
        <p:txBody>
          <a:bodyPr wrap="square" rtlCol="0">
            <a:spAutoFit/>
          </a:bodyPr>
          <a:lstStyle/>
          <a:p>
            <a:r>
              <a:rPr kumimoji="1" lang="en-US" altLang="ja-JP" sz="6400" dirty="0" err="1" smtClean="0">
                <a:latin typeface="Bodoni MT Black" panose="02070A03080606020203" pitchFamily="18" charset="0"/>
              </a:rPr>
              <a:t>MixeR</a:t>
            </a:r>
            <a:endParaRPr kumimoji="1" lang="en-US" altLang="ja-JP" sz="6400" dirty="0" smtClean="0">
              <a:latin typeface="Bodoni MT Black" panose="02070A03080606020203" pitchFamily="18" charset="0"/>
            </a:endParaRPr>
          </a:p>
        </p:txBody>
      </p:sp>
      <p:sp>
        <p:nvSpPr>
          <p:cNvPr id="12" name="正方形/長方形 11"/>
          <p:cNvSpPr/>
          <p:nvPr/>
        </p:nvSpPr>
        <p:spPr>
          <a:xfrm>
            <a:off x="5178056" y="4180922"/>
            <a:ext cx="3600725" cy="1847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172000" y="4547474"/>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プラットフォーム　   </a:t>
            </a:r>
            <a:r>
              <a:rPr kumimoji="1" lang="en-US" altLang="ja-JP" dirty="0" smtClean="0">
                <a:latin typeface="Yu Gothic UI Semibold" panose="020B0700000000000000" pitchFamily="50" charset="-128"/>
                <a:ea typeface="Yu Gothic UI Semibold" panose="020B0700000000000000" pitchFamily="50" charset="-128"/>
              </a:rPr>
              <a:t>PC</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5172000" y="5659474"/>
            <a:ext cx="3606780" cy="369332"/>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制作</a:t>
            </a:r>
            <a:r>
              <a:rPr kumimoji="1" lang="ja-JP" altLang="en-US" dirty="0" smtClean="0">
                <a:latin typeface="Yu Gothic UI Semibold" panose="020B0700000000000000" pitchFamily="50" charset="-128"/>
                <a:ea typeface="Yu Gothic UI Semibold" panose="020B0700000000000000" pitchFamily="50" charset="-128"/>
              </a:rPr>
              <a:t>人数・期間</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人・２ヵ月</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5" name="テキスト ボックス 14"/>
          <p:cNvSpPr txBox="1"/>
          <p:nvPr/>
        </p:nvSpPr>
        <p:spPr>
          <a:xfrm>
            <a:off x="5171999" y="5294146"/>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使用ライブラリ等</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DirectX12</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5172000" y="4186150"/>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リアルタイム波形編集ツール</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9" name="正方形/長方形 18"/>
          <p:cNvSpPr/>
          <p:nvPr/>
        </p:nvSpPr>
        <p:spPr>
          <a:xfrm>
            <a:off x="332287" y="3495394"/>
            <a:ext cx="4719713" cy="3173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2286" y="3495394"/>
            <a:ext cx="4719714" cy="317009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サウンドプログラミングの集大成を形にしました。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サウンド再生には</a:t>
            </a:r>
            <a:r>
              <a:rPr kumimoji="1" lang="en-US" altLang="ja-JP" sz="2000" dirty="0" smtClean="0">
                <a:latin typeface="Yu Gothic UI Semibold" panose="020B0700000000000000" pitchFamily="50" charset="-128"/>
                <a:ea typeface="Yu Gothic UI Semibold" panose="020B0700000000000000" pitchFamily="50" charset="-128"/>
              </a:rPr>
              <a:t>XAudio2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波形データに対して様々な変化を与えます。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その際の処理効率を意識しました。</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波形</a:t>
            </a:r>
            <a:r>
              <a:rPr kumimoji="1" lang="ja-JP" altLang="en-US" sz="2000" dirty="0" smtClean="0">
                <a:latin typeface="Yu Gothic UI Semibold" panose="020B0700000000000000" pitchFamily="50" charset="-128"/>
                <a:ea typeface="Yu Gothic UI Semibold" panose="020B0700000000000000" pitchFamily="50" charset="-128"/>
              </a:rPr>
              <a:t>の変化を可視化できるように、</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再生中の波形情報と振幅スペクトルを表示しています。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描画周りは</a:t>
            </a:r>
            <a:r>
              <a:rPr kumimoji="1" lang="en-US" altLang="ja-JP" sz="2000" dirty="0" smtClean="0">
                <a:latin typeface="Yu Gothic UI Semibold" panose="020B0700000000000000" pitchFamily="50" charset="-128"/>
                <a:ea typeface="Yu Gothic UI Semibold" panose="020B0700000000000000" pitchFamily="50" charset="-128"/>
              </a:rPr>
              <a:t>DirectX12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a:latin typeface="Yu Gothic UI Semibold" panose="020B0700000000000000" pitchFamily="50" charset="-128"/>
              <a:ea typeface="Yu Gothic UI Semibold" panose="020B0700000000000000"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725" y="969636"/>
            <a:ext cx="6862550" cy="2426116"/>
          </a:xfrm>
          <a:prstGeom prst="rect">
            <a:avLst/>
          </a:prstGeom>
        </p:spPr>
      </p:pic>
      <p:sp>
        <p:nvSpPr>
          <p:cNvPr id="2" name="テキスト ボックス 1"/>
          <p:cNvSpPr txBox="1"/>
          <p:nvPr/>
        </p:nvSpPr>
        <p:spPr>
          <a:xfrm>
            <a:off x="5171999" y="4928818"/>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使用言語　         </a:t>
            </a:r>
            <a:r>
              <a:rPr kumimoji="1" lang="en-US" altLang="ja-JP" dirty="0" smtClean="0">
                <a:latin typeface="Yu Gothic UI Semibold" panose="020B0700000000000000" pitchFamily="50" charset="-128"/>
                <a:ea typeface="Yu Gothic UI Semibold" panose="020B0700000000000000" pitchFamily="50" charset="-128"/>
              </a:rPr>
              <a:t>C++</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fontScale="90000"/>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492000" y="4830226"/>
            <a:ext cx="4680000" cy="16384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572000" y="309000"/>
            <a:ext cx="6360000" cy="707886"/>
          </a:xfrm>
          <a:prstGeom prst="rect">
            <a:avLst/>
          </a:prstGeom>
          <a:noFill/>
        </p:spPr>
        <p:txBody>
          <a:bodyPr wrap="square" rtlCol="0">
            <a:spAutoFit/>
          </a:bodyPr>
          <a:lstStyle/>
          <a:p>
            <a:r>
              <a:rPr kumimoji="1" lang="ja-JP" altLang="en-US" sz="4000" dirty="0" smtClean="0"/>
              <a:t>サウンドエフェクトフロー</a:t>
            </a:r>
            <a:endParaRPr kumimoji="1" lang="ja-JP" altLang="en-US" sz="4000" dirty="0"/>
          </a:p>
        </p:txBody>
      </p:sp>
      <p:sp>
        <p:nvSpPr>
          <p:cNvPr id="4" name="正方形/長方形 3"/>
          <p:cNvSpPr/>
          <p:nvPr/>
        </p:nvSpPr>
        <p:spPr>
          <a:xfrm>
            <a:off x="37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45172" y="1427390"/>
            <a:ext cx="207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波形データ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38" name="正方形/長方形 37"/>
          <p:cNvSpPr/>
          <p:nvPr/>
        </p:nvSpPr>
        <p:spPr>
          <a:xfrm>
            <a:off x="661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49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a:off x="265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577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703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圧縮系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4" name="正方形/長方形 53"/>
          <p:cNvSpPr/>
          <p:nvPr/>
        </p:nvSpPr>
        <p:spPr>
          <a:xfrm>
            <a:off x="661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391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歪み系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6" name="正方形/長方形 55"/>
          <p:cNvSpPr/>
          <p:nvPr/>
        </p:nvSpPr>
        <p:spPr>
          <a:xfrm>
            <a:off x="3492000" y="31608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37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6695854" y="3320977"/>
            <a:ext cx="204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ボリューム</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0" name="正方形/長方形 59"/>
          <p:cNvSpPr/>
          <p:nvPr/>
        </p:nvSpPr>
        <p:spPr>
          <a:xfrm>
            <a:off x="355172" y="5407925"/>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3912000" y="3324596"/>
            <a:ext cx="1362642"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空間系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3" name="テキスト ボックス 62"/>
          <p:cNvSpPr txBox="1"/>
          <p:nvPr/>
        </p:nvSpPr>
        <p:spPr>
          <a:xfrm>
            <a:off x="482672" y="5566315"/>
            <a:ext cx="1995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変換データ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6" name="右矢印 65"/>
          <p:cNvSpPr/>
          <p:nvPr/>
        </p:nvSpPr>
        <p:spPr>
          <a:xfrm rot="5400000">
            <a:off x="7479952" y="2541241"/>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p:cNvSpPr/>
          <p:nvPr/>
        </p:nvSpPr>
        <p:spPr>
          <a:xfrm rot="10800000">
            <a:off x="5771998" y="3360031"/>
            <a:ext cx="720001"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右矢印 67"/>
          <p:cNvSpPr/>
          <p:nvPr/>
        </p:nvSpPr>
        <p:spPr>
          <a:xfrm rot="10800000">
            <a:off x="2651999" y="3351234"/>
            <a:ext cx="719999"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612000" y="3317891"/>
            <a:ext cx="168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フィルタ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2" name="テキスト ボックス 1"/>
          <p:cNvSpPr txBox="1"/>
          <p:nvPr/>
        </p:nvSpPr>
        <p:spPr>
          <a:xfrm>
            <a:off x="3492000" y="2156809"/>
            <a:ext cx="2279998" cy="369332"/>
          </a:xfrm>
          <a:prstGeom prst="rect">
            <a:avLst/>
          </a:prstGeom>
          <a:noFill/>
        </p:spPr>
        <p:txBody>
          <a:bodyPr wrap="square" rtlCol="0">
            <a:spAutoFit/>
          </a:bodyPr>
          <a:lstStyle/>
          <a:p>
            <a:r>
              <a:rPr kumimoji="1" lang="ja-JP" altLang="en-US" dirty="0" smtClean="0"/>
              <a:t>・ディストーション</a:t>
            </a:r>
            <a:endParaRPr kumimoji="1" lang="en-US" altLang="ja-JP" dirty="0" smtClean="0"/>
          </a:p>
        </p:txBody>
      </p:sp>
      <p:sp>
        <p:nvSpPr>
          <p:cNvPr id="7" name="テキスト ボックス 6"/>
          <p:cNvSpPr txBox="1"/>
          <p:nvPr/>
        </p:nvSpPr>
        <p:spPr>
          <a:xfrm>
            <a:off x="6612000" y="2156809"/>
            <a:ext cx="2039998" cy="369332"/>
          </a:xfrm>
          <a:prstGeom prst="rect">
            <a:avLst/>
          </a:prstGeom>
          <a:noFill/>
        </p:spPr>
        <p:txBody>
          <a:bodyPr wrap="square" rtlCol="0">
            <a:spAutoFit/>
          </a:bodyPr>
          <a:lstStyle/>
          <a:p>
            <a:r>
              <a:rPr kumimoji="1" lang="ja-JP" altLang="en-US" dirty="0" smtClean="0"/>
              <a:t>・コンプレッサー</a:t>
            </a:r>
            <a:endParaRPr kumimoji="1" lang="ja-JP" altLang="en-US" dirty="0"/>
          </a:p>
        </p:txBody>
      </p:sp>
      <p:sp>
        <p:nvSpPr>
          <p:cNvPr id="8" name="テキスト ボックス 7"/>
          <p:cNvSpPr txBox="1"/>
          <p:nvPr/>
        </p:nvSpPr>
        <p:spPr>
          <a:xfrm>
            <a:off x="3492000" y="4011576"/>
            <a:ext cx="1620000" cy="646331"/>
          </a:xfrm>
          <a:prstGeom prst="rect">
            <a:avLst/>
          </a:prstGeom>
          <a:noFill/>
        </p:spPr>
        <p:txBody>
          <a:bodyPr wrap="square" rtlCol="0">
            <a:spAutoFit/>
          </a:bodyPr>
          <a:lstStyle/>
          <a:p>
            <a:r>
              <a:rPr kumimoji="1" lang="ja-JP" altLang="en-US" dirty="0" smtClean="0"/>
              <a:t>・ディレイ</a:t>
            </a:r>
            <a:endParaRPr kumimoji="1" lang="en-US" altLang="ja-JP" dirty="0" smtClean="0"/>
          </a:p>
          <a:p>
            <a:r>
              <a:rPr kumimoji="1" lang="ja-JP" altLang="en-US" dirty="0" smtClean="0"/>
              <a:t>・リバーブ</a:t>
            </a:r>
            <a:endParaRPr kumimoji="1" lang="ja-JP" altLang="en-US" dirty="0"/>
          </a:p>
        </p:txBody>
      </p:sp>
      <p:sp>
        <p:nvSpPr>
          <p:cNvPr id="9" name="テキスト ボックス 8"/>
          <p:cNvSpPr txBox="1"/>
          <p:nvPr/>
        </p:nvSpPr>
        <p:spPr>
          <a:xfrm>
            <a:off x="372000" y="3961575"/>
            <a:ext cx="1620000" cy="923330"/>
          </a:xfrm>
          <a:prstGeom prst="rect">
            <a:avLst/>
          </a:prstGeom>
          <a:noFill/>
        </p:spPr>
        <p:txBody>
          <a:bodyPr wrap="square" rtlCol="0">
            <a:spAutoFit/>
          </a:bodyPr>
          <a:lstStyle/>
          <a:p>
            <a:r>
              <a:rPr kumimoji="1" lang="ja-JP" altLang="en-US" dirty="0" smtClean="0"/>
              <a:t>・ローパス</a:t>
            </a:r>
            <a:endParaRPr kumimoji="1" lang="en-US" altLang="ja-JP" dirty="0" smtClean="0"/>
          </a:p>
          <a:p>
            <a:r>
              <a:rPr kumimoji="1" lang="ja-JP" altLang="en-US" dirty="0" smtClean="0"/>
              <a:t>・バンドパス</a:t>
            </a:r>
            <a:endParaRPr kumimoji="1" lang="en-US" altLang="ja-JP" dirty="0" smtClean="0"/>
          </a:p>
          <a:p>
            <a:r>
              <a:rPr kumimoji="1" lang="ja-JP" altLang="en-US" dirty="0" smtClean="0"/>
              <a:t>・ハイパス</a:t>
            </a:r>
            <a:endParaRPr kumimoji="1" lang="ja-JP" altLang="en-US" dirty="0"/>
          </a:p>
        </p:txBody>
      </p:sp>
      <p:sp>
        <p:nvSpPr>
          <p:cNvPr id="31" name="右矢印 30"/>
          <p:cNvSpPr/>
          <p:nvPr/>
        </p:nvSpPr>
        <p:spPr>
          <a:xfrm rot="5400000">
            <a:off x="1199269" y="4925610"/>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612002" y="4910806"/>
            <a:ext cx="4337470" cy="1477328"/>
          </a:xfrm>
          <a:prstGeom prst="rect">
            <a:avLst/>
          </a:prstGeom>
          <a:noFill/>
        </p:spPr>
        <p:txBody>
          <a:bodyPr wrap="square" rtlCol="0">
            <a:spAutoFit/>
          </a:bodyPr>
          <a:lstStyle/>
          <a:p>
            <a:r>
              <a:rPr kumimoji="1" lang="ja-JP" altLang="en-US" dirty="0" smtClean="0"/>
              <a:t>この流れを、サウンドバッファ追加までに実行するために、</a:t>
            </a:r>
            <a:endParaRPr kumimoji="1" lang="en-US" altLang="ja-JP" dirty="0" smtClean="0"/>
          </a:p>
          <a:p>
            <a:r>
              <a:rPr kumimoji="1" lang="ja-JP" altLang="en-US" dirty="0" smtClean="0"/>
              <a:t>・一回の処理データを削減</a:t>
            </a:r>
            <a:endParaRPr kumimoji="1" lang="en-US" altLang="ja-JP" dirty="0" smtClean="0"/>
          </a:p>
          <a:p>
            <a:r>
              <a:rPr kumimoji="1" lang="ja-JP" altLang="en-US" dirty="0" smtClean="0"/>
              <a:t>・マルチスレッドなどの並列処理</a:t>
            </a:r>
            <a:endParaRPr kumimoji="1" lang="en-US" altLang="ja-JP" dirty="0" smtClean="0"/>
          </a:p>
          <a:p>
            <a:r>
              <a:rPr kumimoji="1" lang="ja-JP" altLang="en-US" dirty="0" smtClean="0"/>
              <a:t>を実装しリアルタイム性を実現</a:t>
            </a:r>
            <a:endParaRPr kumimoji="1" lang="ja-JP" altLang="en-US" dirty="0"/>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252000" y="1289728"/>
            <a:ext cx="8640000" cy="720000"/>
          </a:xfrm>
          <a:prstGeom prst="rect">
            <a:avLst/>
          </a:prstGeom>
        </p:spPr>
      </p:pic>
      <p:sp>
        <p:nvSpPr>
          <p:cNvPr id="8" name="テキスト ボックス 7"/>
          <p:cNvSpPr txBox="1"/>
          <p:nvPr/>
        </p:nvSpPr>
        <p:spPr>
          <a:xfrm>
            <a:off x="252000" y="420475"/>
            <a:ext cx="6120000" cy="830997"/>
          </a:xfrm>
          <a:prstGeom prst="rect">
            <a:avLst/>
          </a:prstGeom>
          <a:noFill/>
        </p:spPr>
        <p:txBody>
          <a:bodyPr wrap="square" rtlCol="0">
            <a:spAutoFit/>
          </a:bodyPr>
          <a:lstStyle/>
          <a:p>
            <a:r>
              <a:rPr kumimoji="1" lang="ja-JP" altLang="en-US" sz="2400" dirty="0" smtClean="0"/>
              <a:t>あらかじめ波形データをメモリ上に配置し、必要な個所を抜き取る</a:t>
            </a:r>
            <a:endParaRPr kumimoji="1" lang="ja-JP" altLang="en-US" sz="2400" dirty="0"/>
          </a:p>
        </p:txBody>
      </p:sp>
      <p:pic>
        <p:nvPicPr>
          <p:cNvPr id="9" name="図 8"/>
          <p:cNvPicPr>
            <a:picLocks noChangeAspect="1"/>
          </p:cNvPicPr>
          <p:nvPr/>
        </p:nvPicPr>
        <p:blipFill>
          <a:blip r:embed="rId4"/>
          <a:stretch>
            <a:fillRect/>
          </a:stretch>
        </p:blipFill>
        <p:spPr>
          <a:xfrm>
            <a:off x="252000" y="2726405"/>
            <a:ext cx="8640000" cy="1492329"/>
          </a:xfrm>
          <a:prstGeom prst="rect">
            <a:avLst/>
          </a:prstGeom>
        </p:spPr>
      </p:pic>
      <p:sp>
        <p:nvSpPr>
          <p:cNvPr id="10" name="テキスト ボックス 9"/>
          <p:cNvSpPr txBox="1"/>
          <p:nvPr/>
        </p:nvSpPr>
        <p:spPr>
          <a:xfrm>
            <a:off x="252000" y="2226484"/>
            <a:ext cx="6960000" cy="461665"/>
          </a:xfrm>
          <a:prstGeom prst="rect">
            <a:avLst/>
          </a:prstGeom>
          <a:noFill/>
        </p:spPr>
        <p:txBody>
          <a:bodyPr wrap="square" rtlCol="0">
            <a:spAutoFit/>
          </a:bodyPr>
          <a:lstStyle/>
          <a:p>
            <a:r>
              <a:rPr kumimoji="1" lang="ja-JP" altLang="en-US" sz="2400" dirty="0" smtClean="0"/>
              <a:t>大半のエフェクトはコンピュートシェーダで実装</a:t>
            </a:r>
            <a:endParaRPr kumimoji="1" lang="ja-JP" altLang="en-US" sz="2400" dirty="0"/>
          </a:p>
        </p:txBody>
      </p:sp>
      <p:pic>
        <p:nvPicPr>
          <p:cNvPr id="12" name="図 11"/>
          <p:cNvPicPr>
            <a:picLocks noChangeAspect="1"/>
          </p:cNvPicPr>
          <p:nvPr/>
        </p:nvPicPr>
        <p:blipFill>
          <a:blip r:embed="rId5"/>
          <a:stretch>
            <a:fillRect/>
          </a:stretch>
        </p:blipFill>
        <p:spPr>
          <a:xfrm>
            <a:off x="252000" y="4841981"/>
            <a:ext cx="8640000" cy="1621927"/>
          </a:xfrm>
          <a:prstGeom prst="rect">
            <a:avLst/>
          </a:prstGeom>
        </p:spPr>
      </p:pic>
      <p:sp>
        <p:nvSpPr>
          <p:cNvPr id="13" name="テキスト ボックス 12"/>
          <p:cNvSpPr txBox="1"/>
          <p:nvPr/>
        </p:nvSpPr>
        <p:spPr>
          <a:xfrm>
            <a:off x="252000" y="4408468"/>
            <a:ext cx="7800000" cy="830997"/>
          </a:xfrm>
          <a:prstGeom prst="rect">
            <a:avLst/>
          </a:prstGeom>
          <a:noFill/>
        </p:spPr>
        <p:txBody>
          <a:bodyPr wrap="square" rtlCol="0">
            <a:spAutoFit/>
          </a:bodyPr>
          <a:lstStyle/>
          <a:p>
            <a:r>
              <a:rPr kumimoji="1" lang="ja-JP" altLang="en-US" sz="2400" dirty="0" smtClean="0"/>
              <a:t>フィルタ処理は「</a:t>
            </a:r>
            <a:r>
              <a:rPr kumimoji="1" lang="en-US" altLang="ja-JP" sz="2400" dirty="0" smtClean="0"/>
              <a:t>RBJ Audio EQ Cookbook</a:t>
            </a:r>
            <a:r>
              <a:rPr kumimoji="1" lang="ja-JP" altLang="en-US" sz="2400" dirty="0" smtClean="0"/>
              <a:t>」を参考に実装</a:t>
            </a:r>
            <a:endParaRPr lang="en-US" altLang="ja-JP" sz="2400" b="1" dirty="0"/>
          </a:p>
          <a:p>
            <a:endParaRPr kumimoji="1" lang="ja-JP" altLang="en-US" sz="2400" dirty="0"/>
          </a:p>
        </p:txBody>
      </p:sp>
    </p:spTree>
    <p:extLst>
      <p:ext uri="{BB962C8B-B14F-4D97-AF65-F5344CB8AC3E}">
        <p14:creationId xmlns:p14="http://schemas.microsoft.com/office/powerpoint/2010/main" val="348861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3012000" y="2949000"/>
            <a:ext cx="3240000" cy="93618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3200" kern="1200">
                <a:solidFill>
                  <a:schemeClr val="tx1"/>
                </a:solidFill>
                <a:latin typeface="+mj-lt"/>
                <a:ea typeface="+mj-ea"/>
                <a:cs typeface="+mj-cs"/>
              </a:defRPr>
            </a:lvl1pPr>
          </a:lstStyle>
          <a:p>
            <a:pPr fontAlgn="auto">
              <a:spcAft>
                <a:spcPts val="0"/>
              </a:spcAft>
            </a:pPr>
            <a:r>
              <a:rPr lang="ja-JP" altLang="en-US" sz="6000" dirty="0" smtClean="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rPr>
              <a:t>授業作品</a:t>
            </a:r>
            <a:endParaRPr lang="ja-JP" altLang="en-US" sz="6000" dirty="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4262852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60160" y="158263"/>
            <a:ext cx="8792077" cy="327073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5007165" y="362266"/>
            <a:ext cx="3586229" cy="2862730"/>
          </a:xfrm>
          <a:prstGeom prst="rect">
            <a:avLst/>
          </a:prstGeom>
        </p:spPr>
      </p:pic>
      <p:sp>
        <p:nvSpPr>
          <p:cNvPr id="14" name="テキスト ボックス 13"/>
          <p:cNvSpPr txBox="1"/>
          <p:nvPr/>
        </p:nvSpPr>
        <p:spPr>
          <a:xfrm>
            <a:off x="160161" y="429000"/>
            <a:ext cx="3384376" cy="2308324"/>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a:p>
            <a:endParaRPr kumimoji="1" lang="en-US" altLang="ja-JP" dirty="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初めて制作した作品です。</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簡単なシューティングゲームになっています</a:t>
            </a:r>
            <a:endParaRPr kumimoji="1" lang="en-US" altLang="ja-JP" dirty="0" smtClean="0">
              <a:latin typeface="Yu Gothic UI Semibold" panose="020B0700000000000000" pitchFamily="50" charset="-128"/>
              <a:ea typeface="Yu Gothic UI Semibold" panose="020B0700000000000000" pitchFamily="50" charset="-128"/>
            </a:endParaRPr>
          </a:p>
          <a:p>
            <a:endParaRPr kumimoji="1" lang="ja-JP" altLang="en-US" b="1" dirty="0">
              <a:latin typeface="JKゴシックL" panose="02000600000000000000" pitchFamily="2" charset="-128"/>
              <a:ea typeface="JKゴシックL" panose="02000600000000000000" pitchFamily="2" charset="-128"/>
            </a:endParaRPr>
          </a:p>
        </p:txBody>
      </p:sp>
      <p:sp>
        <p:nvSpPr>
          <p:cNvPr id="20" name="テキスト ボックス 19"/>
          <p:cNvSpPr txBox="1"/>
          <p:nvPr/>
        </p:nvSpPr>
        <p:spPr>
          <a:xfrm>
            <a:off x="4571379" y="37604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cxnSp>
        <p:nvCxnSpPr>
          <p:cNvPr id="3" name="直線コネクタ 2"/>
          <p:cNvCxnSpPr>
            <a:stCxn id="5" idx="0"/>
            <a:endCxn id="5" idx="2"/>
          </p:cNvCxnSpPr>
          <p:nvPr/>
        </p:nvCxnSpPr>
        <p:spPr>
          <a:xfrm>
            <a:off x="4556199" y="158263"/>
            <a:ext cx="0" cy="3270737"/>
          </a:xfrm>
          <a:prstGeom prst="line">
            <a:avLst/>
          </a:prstGeom>
        </p:spPr>
        <p:style>
          <a:lnRef idx="1">
            <a:schemeClr val="accent1"/>
          </a:lnRef>
          <a:fillRef idx="0">
            <a:schemeClr val="accent1"/>
          </a:fillRef>
          <a:effectRef idx="0">
            <a:schemeClr val="accent1"/>
          </a:effectRef>
          <a:fontRef idx="minor">
            <a:schemeClr val="tx1"/>
          </a:fontRef>
        </p:style>
      </p:cxnSp>
      <p:sp>
        <p:nvSpPr>
          <p:cNvPr id="18" name="正方形/長方形 17"/>
          <p:cNvSpPr/>
          <p:nvPr/>
        </p:nvSpPr>
        <p:spPr>
          <a:xfrm>
            <a:off x="160161" y="3571801"/>
            <a:ext cx="8792077" cy="309918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33" name="図 32"/>
          <p:cNvPicPr>
            <a:picLocks noChangeAspect="1"/>
          </p:cNvPicPr>
          <p:nvPr/>
        </p:nvPicPr>
        <p:blipFill>
          <a:blip r:embed="rId3"/>
          <a:stretch>
            <a:fillRect/>
          </a:stretch>
        </p:blipFill>
        <p:spPr>
          <a:xfrm>
            <a:off x="372000" y="3690028"/>
            <a:ext cx="3577295" cy="2862730"/>
          </a:xfrm>
          <a:prstGeom prst="rect">
            <a:avLst/>
          </a:prstGeom>
        </p:spPr>
      </p:pic>
    </p:spTree>
    <p:extLst>
      <p:ext uri="{BB962C8B-B14F-4D97-AF65-F5344CB8AC3E}">
        <p14:creationId xmlns:p14="http://schemas.microsoft.com/office/powerpoint/2010/main" val="2952790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stretch>
            <a:fillRect/>
          </a:stretch>
        </p:blipFill>
        <p:spPr>
          <a:xfrm>
            <a:off x="4967898" y="516225"/>
            <a:ext cx="3587820" cy="2871152"/>
          </a:xfrm>
          <a:prstGeom prst="rect">
            <a:avLst/>
          </a:prstGeom>
        </p:spPr>
      </p:pic>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12" name="図 11"/>
          <p:cNvPicPr>
            <a:picLocks noChangeAspect="1"/>
          </p:cNvPicPr>
          <p:nvPr/>
        </p:nvPicPr>
        <p:blipFill>
          <a:blip r:embed="rId3"/>
          <a:stretch>
            <a:fillRect/>
          </a:stretch>
        </p:blipFill>
        <p:spPr>
          <a:xfrm>
            <a:off x="571860" y="3782399"/>
            <a:ext cx="3587820" cy="2863098"/>
          </a:xfrm>
          <a:prstGeom prst="rect">
            <a:avLst/>
          </a:prstGeom>
        </p:spPr>
      </p:pic>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18095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579984" cy="2872937"/>
          </a:xfrm>
          <a:prstGeom prst="rect">
            <a:avLst/>
          </a:prstGeom>
        </p:spPr>
      </p:pic>
      <p:pic>
        <p:nvPicPr>
          <p:cNvPr id="4" name="図 3"/>
          <p:cNvPicPr>
            <a:picLocks noChangeAspect="1"/>
          </p:cNvPicPr>
          <p:nvPr/>
        </p:nvPicPr>
        <p:blipFill>
          <a:blip r:embed="rId3"/>
          <a:stretch>
            <a:fillRect/>
          </a:stretch>
        </p:blipFill>
        <p:spPr>
          <a:xfrm>
            <a:off x="575773" y="3782399"/>
            <a:ext cx="3579993" cy="2863098"/>
          </a:xfrm>
          <a:prstGeom prst="rect">
            <a:avLst/>
          </a:prstGeom>
        </p:spPr>
      </p:pic>
    </p:spTree>
    <p:extLst>
      <p:ext uri="{BB962C8B-B14F-4D97-AF65-F5344CB8AC3E}">
        <p14:creationId xmlns:p14="http://schemas.microsoft.com/office/powerpoint/2010/main" val="24999275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5041149" y="515332"/>
            <a:ext cx="3602429" cy="2872937"/>
          </a:xfrm>
          <a:prstGeom prst="rect">
            <a:avLst/>
          </a:prstGeom>
        </p:spPr>
      </p:pic>
      <p:pic>
        <p:nvPicPr>
          <p:cNvPr id="5" name="図 4"/>
          <p:cNvPicPr>
            <a:picLocks noChangeAspect="1"/>
          </p:cNvPicPr>
          <p:nvPr/>
        </p:nvPicPr>
        <p:blipFill>
          <a:blip r:embed="rId3"/>
          <a:stretch>
            <a:fillRect/>
          </a:stretch>
        </p:blipFill>
        <p:spPr>
          <a:xfrm>
            <a:off x="572968" y="3771027"/>
            <a:ext cx="3585604" cy="2863098"/>
          </a:xfrm>
          <a:prstGeom prst="rect">
            <a:avLst/>
          </a:prstGeom>
        </p:spPr>
      </p:pic>
    </p:spTree>
    <p:extLst>
      <p:ext uri="{BB962C8B-B14F-4D97-AF65-F5344CB8AC3E}">
        <p14:creationId xmlns:p14="http://schemas.microsoft.com/office/powerpoint/2010/main" val="2542286970"/>
      </p:ext>
    </p:extLst>
  </p:cSld>
  <p:clrMapOvr>
    <a:masterClrMapping/>
  </p:clrMapOvr>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シャボン">
  <a:themeElements>
    <a:clrScheme name="シャボン">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シャボン">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9724</TotalTime>
  <Words>2788</Words>
  <Application>Microsoft Office PowerPoint</Application>
  <PresentationFormat>画面に合わせる (4:3)</PresentationFormat>
  <Paragraphs>472</Paragraphs>
  <Slides>31</Slides>
  <Notes>13</Notes>
  <HiddenSlides>0</HiddenSlides>
  <MMClips>0</MMClips>
  <ScaleCrop>false</ScaleCrop>
  <HeadingPairs>
    <vt:vector size="6" baseType="variant">
      <vt:variant>
        <vt:lpstr>使用されているフォント</vt:lpstr>
      </vt:variant>
      <vt:variant>
        <vt:i4>15</vt:i4>
      </vt:variant>
      <vt:variant>
        <vt:lpstr>テーマ</vt:lpstr>
      </vt:variant>
      <vt:variant>
        <vt:i4>3</vt:i4>
      </vt:variant>
      <vt:variant>
        <vt:lpstr>スライド タイトル</vt:lpstr>
      </vt:variant>
      <vt:variant>
        <vt:i4>31</vt:i4>
      </vt:variant>
    </vt:vector>
  </HeadingPairs>
  <TitlesOfParts>
    <vt:vector size="49" baseType="lpstr">
      <vt:lpstr>Arial Unicode MS</vt:lpstr>
      <vt:lpstr>HG創英ﾌﾟﾚｾﾞﾝｽEB</vt:lpstr>
      <vt:lpstr>HG創英角ｺﾞｼｯｸUB</vt:lpstr>
      <vt:lpstr>JKゴシックL</vt:lpstr>
      <vt:lpstr>Meiryo UI</vt:lpstr>
      <vt:lpstr>ＭＳ Ｐゴシック</vt:lpstr>
      <vt:lpstr>ＭＳ ゴシック</vt:lpstr>
      <vt:lpstr>Yu Gothic UI Semibold</vt:lpstr>
      <vt:lpstr>Arial</vt:lpstr>
      <vt:lpstr>Bodoni MT Black</vt:lpstr>
      <vt:lpstr>Calibri</vt:lpstr>
      <vt:lpstr>Century Gothic</vt:lpstr>
      <vt:lpstr>Courier New</vt:lpstr>
      <vt:lpstr>Garamond</vt:lpstr>
      <vt:lpstr>Wingdings</vt:lpstr>
      <vt:lpstr>1_Textured template_Wine Segoe_TP010286784</vt:lpstr>
      <vt:lpstr>White with Courier font for code slides</vt:lpstr>
      <vt:lpstr>シャボン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300</cp:revision>
  <dcterms:created xsi:type="dcterms:W3CDTF">2017-12-17T20:28:20Z</dcterms:created>
  <dcterms:modified xsi:type="dcterms:W3CDTF">2019-03-11T02:00:25Z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